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256" r:id="rId2"/>
    <p:sldId id="343" r:id="rId3"/>
    <p:sldId id="286" r:id="rId4"/>
    <p:sldId id="353" r:id="rId5"/>
    <p:sldId id="339" r:id="rId6"/>
    <p:sldId id="328" r:id="rId7"/>
    <p:sldId id="323" r:id="rId8"/>
    <p:sldId id="327" r:id="rId9"/>
    <p:sldId id="329" r:id="rId10"/>
    <p:sldId id="341" r:id="rId11"/>
    <p:sldId id="326" r:id="rId12"/>
    <p:sldId id="335" r:id="rId13"/>
    <p:sldId id="342" r:id="rId14"/>
    <p:sldId id="334" r:id="rId15"/>
    <p:sldId id="261" r:id="rId16"/>
    <p:sldId id="325" r:id="rId17"/>
    <p:sldId id="316" r:id="rId18"/>
    <p:sldId id="313" r:id="rId19"/>
    <p:sldId id="332" r:id="rId20"/>
    <p:sldId id="330" r:id="rId21"/>
    <p:sldId id="340" r:id="rId22"/>
    <p:sldId id="320" r:id="rId23"/>
    <p:sldId id="322" r:id="rId24"/>
    <p:sldId id="321" r:id="rId25"/>
    <p:sldId id="351" r:id="rId26"/>
    <p:sldId id="352" r:id="rId27"/>
    <p:sldId id="350" r:id="rId28"/>
    <p:sldId id="354" r:id="rId29"/>
    <p:sldId id="314" r:id="rId30"/>
    <p:sldId id="312" r:id="rId31"/>
    <p:sldId id="315" r:id="rId32"/>
    <p:sldId id="355" r:id="rId33"/>
    <p:sldId id="356" r:id="rId34"/>
    <p:sldId id="357" r:id="rId35"/>
    <p:sldId id="337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>
      <p:cViewPr varScale="1">
        <p:scale>
          <a:sx n="19" d="100"/>
          <a:sy n="19" d="100"/>
        </p:scale>
        <p:origin x="1656" y="42"/>
      </p:cViewPr>
      <p:guideLst/>
    </p:cSldViewPr>
  </p:slideViewPr>
  <p:outlineViewPr>
    <p:cViewPr>
      <p:scale>
        <a:sx n="33" d="100"/>
        <a:sy n="33" d="100"/>
      </p:scale>
      <p:origin x="0" y="-9091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851"/>
    </p:cViewPr>
  </p:sorterViewPr>
  <p:notesViewPr>
    <p:cSldViewPr snapToGrid="0">
      <p:cViewPr varScale="1">
        <p:scale>
          <a:sx n="65" d="100"/>
          <a:sy n="65" d="100"/>
        </p:scale>
        <p:origin x="2299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A31DEB7-158C-4605-AA5D-29D21A042C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AD12F9-E7AA-4F1F-BBCD-C2020FA16B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A0E3B-77BD-4977-8430-EA0E7361C0BF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23D09E-2694-488C-BE5D-F4AB46E7FE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B5C870-61CF-4D35-832D-6527AAFFEB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1A5F1-A7EC-457F-8DC7-70558FCEF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00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DBA04-FAF4-459A-84A7-16B2C73B444E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40AAA-AB43-48B6-9CEF-1DF10DA76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34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40AAA-AB43-48B6-9CEF-1DF10DA76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558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40AAA-AB43-48B6-9CEF-1DF10DA76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85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40AAA-AB43-48B6-9CEF-1DF10DA768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33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40AAA-AB43-48B6-9CEF-1DF10DA768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1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40AAA-AB43-48B6-9CEF-1DF10DA768D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171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40AAA-AB43-48B6-9CEF-1DF10DA768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36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40AAA-AB43-48B6-9CEF-1DF10DA768D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195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40AAA-AB43-48B6-9CEF-1DF10DA768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66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40AAA-AB43-48B6-9CEF-1DF10DA768D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74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40AAA-AB43-48B6-9CEF-1DF10DA768D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733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40AAA-AB43-48B6-9CEF-1DF10DA768D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87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40AAA-AB43-48B6-9CEF-1DF10DA768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110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40AAA-AB43-48B6-9CEF-1DF10DA768D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906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40AAA-AB43-48B6-9CEF-1DF10DA768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698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40AAA-AB43-48B6-9CEF-1DF10DA768D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254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40AAA-AB43-48B6-9CEF-1DF10DA768D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39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40AAA-AB43-48B6-9CEF-1DF10DA768D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372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40AAA-AB43-48B6-9CEF-1DF10DA768D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8470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40AAA-AB43-48B6-9CEF-1DF10DA768D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511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40AAA-AB43-48B6-9CEF-1DF10DA768D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37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40AAA-AB43-48B6-9CEF-1DF10DA768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98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40AAA-AB43-48B6-9CEF-1DF10DA76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79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40AAA-AB43-48B6-9CEF-1DF10DA76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97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40AAA-AB43-48B6-9CEF-1DF10DA768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46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40AAA-AB43-48B6-9CEF-1DF10DA768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518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40AAA-AB43-48B6-9CEF-1DF10DA768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46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240AAA-AB43-48B6-9CEF-1DF10DA768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35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A196-B568-4C73-96FD-FC8501D2F2B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117F-AA72-4554-B2EB-8C1CEDB39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18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A196-B568-4C73-96FD-FC8501D2F2B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117F-AA72-4554-B2EB-8C1CEDB39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27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3DFAA196-B568-4C73-96FD-FC8501D2F2B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C1D0117F-AA72-4554-B2EB-8C1CEDB39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3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A196-B568-4C73-96FD-FC8501D2F2B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117F-AA72-4554-B2EB-8C1CEDB39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66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DFAA196-B568-4C73-96FD-FC8501D2F2B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1D0117F-AA72-4554-B2EB-8C1CEDB39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63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A196-B568-4C73-96FD-FC8501D2F2B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117F-AA72-4554-B2EB-8C1CEDB39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46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A196-B568-4C73-96FD-FC8501D2F2B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117F-AA72-4554-B2EB-8C1CEDB39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18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A196-B568-4C73-96FD-FC8501D2F2B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117F-AA72-4554-B2EB-8C1CEDB39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31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A196-B568-4C73-96FD-FC8501D2F2B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117F-AA72-4554-B2EB-8C1CEDB39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31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A196-B568-4C73-96FD-FC8501D2F2B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117F-AA72-4554-B2EB-8C1CEDB39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0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A196-B568-4C73-96FD-FC8501D2F2B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117F-AA72-4554-B2EB-8C1CEDB39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95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3DFAA196-B568-4C73-96FD-FC8501D2F2B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C1D0117F-AA72-4554-B2EB-8C1CEDB39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188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B862E-DB71-48A2-9750-A7C2F12B3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217" y="1033001"/>
            <a:ext cx="11471565" cy="3838575"/>
          </a:xfrm>
        </p:spPr>
        <p:txBody>
          <a:bodyPr>
            <a:normAutofit/>
          </a:bodyPr>
          <a:lstStyle/>
          <a:p>
            <a:r>
              <a:rPr lang="en-US" sz="4400" dirty="0"/>
              <a:t>Patrick Marsh</a:t>
            </a:r>
            <a:br>
              <a:rPr lang="en-US" sz="4400" dirty="0"/>
            </a:br>
            <a:r>
              <a:rPr lang="en-US" sz="4400" dirty="0"/>
              <a:t> A Sun Prairie Rotary Project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CB3628-74A0-4230-A966-D974D613F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3905711"/>
            <a:ext cx="573405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261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5A2938-3C17-44E4-9E52-1E9C7F4A8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Surveyor’s Meander Corner at Patrick Marsh</a:t>
            </a:r>
          </a:p>
        </p:txBody>
      </p:sp>
    </p:spTree>
    <p:extLst>
      <p:ext uri="{BB962C8B-B14F-4D97-AF65-F5344CB8AC3E}">
        <p14:creationId xmlns:p14="http://schemas.microsoft.com/office/powerpoint/2010/main" val="729693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7C6EB3-AB17-44B0-ADC5-8B4605AF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" y="284176"/>
            <a:ext cx="10407879" cy="1508760"/>
          </a:xfrm>
        </p:spPr>
        <p:txBody>
          <a:bodyPr/>
          <a:lstStyle/>
          <a:p>
            <a:r>
              <a:rPr lang="en-US" dirty="0"/>
              <a:t>Surveyor’s Meander Corner at Patrick Marsh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4DD1E-6058-4E55-9CA7-19D10C14C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5343" y="1869440"/>
            <a:ext cx="10577081" cy="498856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F2E840-3992-49E4-A95A-EC9080E31075}"/>
              </a:ext>
            </a:extLst>
          </p:cNvPr>
          <p:cNvSpPr txBox="1"/>
          <p:nvPr/>
        </p:nvSpPr>
        <p:spPr>
          <a:xfrm>
            <a:off x="579120" y="1859340"/>
            <a:ext cx="1099375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A meander corner is established at every point where a standard, township or section line intersects the bank of a navigable or meandered body of water.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A meander corner currently exists at Patrick Marsh Wildlife area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The current section corner is in the water at Patrick Marsh</a:t>
            </a:r>
          </a:p>
        </p:txBody>
      </p:sp>
    </p:spTree>
    <p:extLst>
      <p:ext uri="{BB962C8B-B14F-4D97-AF65-F5344CB8AC3E}">
        <p14:creationId xmlns:p14="http://schemas.microsoft.com/office/powerpoint/2010/main" val="3199728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76">
            <a:extLst>
              <a:ext uri="{FF2B5EF4-FFF2-40B4-BE49-F238E27FC236}">
                <a16:creationId xmlns:a16="http://schemas.microsoft.com/office/drawing/2014/main" id="{E6E37985-09B8-4F09-93C7-44CB3EDE5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6198"/>
            <a:ext cx="12192000" cy="60056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1B225E-F477-4050-8362-04FC0F694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087" y="738187"/>
            <a:ext cx="8505825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8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5A2938-3C17-44E4-9E52-1E9C7F4A8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Wisconsin’s Original Point of Beginning</a:t>
            </a:r>
          </a:p>
        </p:txBody>
      </p:sp>
    </p:spTree>
    <p:extLst>
      <p:ext uri="{BB962C8B-B14F-4D97-AF65-F5344CB8AC3E}">
        <p14:creationId xmlns:p14="http://schemas.microsoft.com/office/powerpoint/2010/main" val="170349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7C6EB3-AB17-44B0-ADC5-8B4605AFE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Original Point of Beginning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4DD1E-6058-4E55-9CA7-19D10C14C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5343" y="1869440"/>
            <a:ext cx="10577081" cy="498856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F2E840-3992-49E4-A95A-EC9080E31075}"/>
              </a:ext>
            </a:extLst>
          </p:cNvPr>
          <p:cNvSpPr txBox="1"/>
          <p:nvPr/>
        </p:nvSpPr>
        <p:spPr>
          <a:xfrm>
            <a:off x="409576" y="1859340"/>
            <a:ext cx="1116329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After its establishment in 1832 nothing is known about the Initial Point of the 4</a:t>
            </a:r>
            <a:r>
              <a:rPr lang="en-US" sz="3200" baseline="30000" dirty="0"/>
              <a:t>th</a:t>
            </a:r>
            <a:r>
              <a:rPr lang="en-US" sz="3200" dirty="0"/>
              <a:t> Principal Meridian until the mid-1960’s</a:t>
            </a:r>
          </a:p>
          <a:p>
            <a:r>
              <a:rPr lang="en-US" sz="3200" dirty="0"/>
              <a:t>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Bill Wambach, a surveyor for the Wisconsin DOT became interested in searching for evidence of the point</a:t>
            </a:r>
          </a:p>
          <a:p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In 1967, Bill and a group of other surveyors  began searching for evidence of the point</a:t>
            </a:r>
          </a:p>
        </p:txBody>
      </p:sp>
    </p:spTree>
    <p:extLst>
      <p:ext uri="{BB962C8B-B14F-4D97-AF65-F5344CB8AC3E}">
        <p14:creationId xmlns:p14="http://schemas.microsoft.com/office/powerpoint/2010/main" val="3297549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B3AE79A-6B95-44C3-B0A5-80E2F3E60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0358" y="0"/>
            <a:ext cx="465164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A49FE10-080D-48D7-80FF-9A64D270A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551" y="2054942"/>
            <a:ext cx="4657449" cy="1828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D605A4-AAF6-4D98-8C09-BC9C8C5C2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2194560"/>
            <a:ext cx="4001729" cy="173934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en-US" sz="4800" spc="150" dirty="0">
                <a:solidFill>
                  <a:schemeClr val="tx2"/>
                </a:solidFill>
              </a:rPr>
              <a:t>Finding the point of beginning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0A9E987-6859-4A62-922F-51B47D50D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4035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D14862-8AD2-4878-910D-5AD308686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39" y="303020"/>
            <a:ext cx="6228672" cy="62105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FCFA1FF-8AB6-4C68-A424-0D73A7BA4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39" y="344466"/>
            <a:ext cx="6228672" cy="621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22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7C6EB3-AB17-44B0-ADC5-8B4605AF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78" y="284176"/>
            <a:ext cx="10659621" cy="1508760"/>
          </a:xfrm>
        </p:spPr>
        <p:txBody>
          <a:bodyPr/>
          <a:lstStyle/>
          <a:p>
            <a:r>
              <a:rPr lang="en-US" dirty="0"/>
              <a:t>Patrick Marsh The History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4DD1E-6058-4E55-9CA7-19D10C14C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5343" y="1869440"/>
            <a:ext cx="10577081" cy="498856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F2E840-3992-49E4-A95A-EC9080E31075}"/>
              </a:ext>
            </a:extLst>
          </p:cNvPr>
          <p:cNvSpPr txBox="1"/>
          <p:nvPr/>
        </p:nvSpPr>
        <p:spPr>
          <a:xfrm>
            <a:off x="409576" y="1859340"/>
            <a:ext cx="1116329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In 1841 William T Patrick and his wife and four children came  and settled here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Mr. Patrick took out at patent from the government for 125 acres of land on the Westshore of the lake which he called “Patrick Lake”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Patrick Marsh, a kettle lake, has a long history of going dry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Patrick Marsh has no natural inflow or outflow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In years of heavy snowmelt and rain, the marsh would swell and look like a lake</a:t>
            </a:r>
          </a:p>
        </p:txBody>
      </p:sp>
    </p:spTree>
    <p:extLst>
      <p:ext uri="{BB962C8B-B14F-4D97-AF65-F5344CB8AC3E}">
        <p14:creationId xmlns:p14="http://schemas.microsoft.com/office/powerpoint/2010/main" val="2786273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25239F-A6FB-43A8-BD4A-3FB7C0B4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457F22-2034-4200-B6E4-5B8372AAC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1633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DA7986-F4F5-4F92-94A3-343B2D720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6981"/>
            <a:ext cx="4686300" cy="1639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7C6EB3-AB17-44B0-ADC5-8B4605AF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38" y="242399"/>
            <a:ext cx="5408562" cy="15087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dirty="0">
                <a:solidFill>
                  <a:schemeClr val="tx2"/>
                </a:solidFill>
              </a:rPr>
              <a:t>Original Point of Beginning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4DD1E-6058-4E55-9CA7-19D10C14C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5038" y="2011680"/>
            <a:ext cx="4155917" cy="48463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narrow dirt road extends east along the State boundary from Illinois State Highway 84 and Wisconsin Highway 80</a:t>
            </a:r>
          </a:p>
          <a:p>
            <a:r>
              <a:rPr lang="en-US" dirty="0">
                <a:solidFill>
                  <a:schemeClr val="bg1"/>
                </a:solidFill>
              </a:rPr>
              <a:t>The Wambach group made a rather extensive “archaeological dig” around a fence post at the intersection of the east-west fence and the fence extending north along the meridian</a:t>
            </a:r>
          </a:p>
          <a:p>
            <a:r>
              <a:rPr lang="en-US" dirty="0">
                <a:solidFill>
                  <a:schemeClr val="bg1"/>
                </a:solidFill>
              </a:rPr>
              <a:t>They searched for evidence of the post and large mound built by Lucius Lyon on December 10, 1831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8E76FD-76EE-4DE6-BBA4-EEA6E4B98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5190" y="0"/>
            <a:ext cx="756681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C97744-9909-46EF-B293-1623DD830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888" y="598634"/>
            <a:ext cx="5408562" cy="561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28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B3AE79A-6B95-44C3-B0A5-80E2F3E60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0358" y="0"/>
            <a:ext cx="465164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A49FE10-080D-48D7-80FF-9A64D270A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551" y="2054942"/>
            <a:ext cx="4657449" cy="1828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D605A4-AAF6-4D98-8C09-BC9C8C5C2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2194560"/>
            <a:ext cx="4001729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endParaRPr lang="en-US" sz="4800" spc="150" dirty="0">
              <a:solidFill>
                <a:schemeClr val="tx2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0A9E987-6859-4A62-922F-51B47D50D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4035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6C9906-FD8A-4B87-9910-DDCDF96EC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7" y="766483"/>
            <a:ext cx="7188558" cy="528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90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7C6EB3-AB17-44B0-ADC5-8B4605AFE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Original Point of Beginning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4DD1E-6058-4E55-9CA7-19D10C14C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5343" y="1869440"/>
            <a:ext cx="10577081" cy="498856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F2E840-3992-49E4-A95A-EC9080E31075}"/>
              </a:ext>
            </a:extLst>
          </p:cNvPr>
          <p:cNvSpPr txBox="1"/>
          <p:nvPr/>
        </p:nvSpPr>
        <p:spPr>
          <a:xfrm>
            <a:off x="189343" y="1859340"/>
            <a:ext cx="690007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Once the Original Point of  Beginning was found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The initial Point was </a:t>
            </a:r>
            <a:r>
              <a:rPr lang="en-US" sz="3200" dirty="0" err="1"/>
              <a:t>remonumented</a:t>
            </a:r>
            <a:r>
              <a:rPr lang="en-US" sz="3200" dirty="0"/>
              <a:t> with a concrete post 4 feet long and 5 inches square, set about 42 inches into the ground with a brass cap embedded in the top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Dedication ceremonies were held on July 30, 1970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62DC29-401D-46D0-9445-6E6A2CDD5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635" y="2212054"/>
            <a:ext cx="4569022" cy="341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17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7C6EB3-AB17-44B0-ADC5-8B4605AF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14" y="218442"/>
            <a:ext cx="6350319" cy="15087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Patrick Marsh Project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4DD1E-6058-4E55-9CA7-19D10C14C6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Font typeface="Wingdings" pitchFamily="2" charset="2"/>
              <a:buChar char=""/>
            </a:pPr>
            <a:endParaRPr lang="en-US"/>
          </a:p>
          <a:p>
            <a:pPr indent="-182880">
              <a:lnSpc>
                <a:spcPct val="90000"/>
              </a:lnSpc>
              <a:buFont typeface="Wingdings" pitchFamily="2" charset="2"/>
              <a:buChar char=""/>
            </a:pPr>
            <a:endParaRPr lang="en-US"/>
          </a:p>
          <a:p>
            <a:pPr indent="-182880">
              <a:lnSpc>
                <a:spcPct val="90000"/>
              </a:lnSpc>
              <a:buFont typeface="Wingdings" pitchFamily="2" charset="2"/>
              <a:buChar char=""/>
            </a:pP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F2E840-3992-49E4-A95A-EC9080E31075}"/>
              </a:ext>
            </a:extLst>
          </p:cNvPr>
          <p:cNvSpPr txBox="1"/>
          <p:nvPr/>
        </p:nvSpPr>
        <p:spPr>
          <a:xfrm>
            <a:off x="219814" y="1872273"/>
            <a:ext cx="1180285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800" dirty="0"/>
              <a:t>Establishing a surveyor meander corner in the shape of Wisconsin’s original Point of Beginning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800" dirty="0"/>
              <a:t>Constructing an additional viewing area for people to come to enjoy the marsh, wetlands and wildlife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800" dirty="0"/>
              <a:t>Creating informational &amp; educational plaques for visitors 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800" dirty="0"/>
              <a:t>To honor William T (Bill) Wambach, a member of the Sun Prairie Rotary Club, a surveyor, and DOT engineer  who was instrumental in the reestablishment and development of Patrick Marsh Wildlife Area and reestablishing Wisconsin’s original Point of Beginning 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2583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2B1FB35-5B16-426C-AB97-75212E016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79" y="2577110"/>
            <a:ext cx="3762945" cy="14103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2800" cap="none" spc="150" dirty="0">
                <a:solidFill>
                  <a:schemeClr val="tx2"/>
                </a:solidFill>
              </a:rPr>
              <a:t>A roadside “Point Of Beginning” wooden sign was erected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732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6D696C-68CF-46E5-AC22-AC4237732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289" y="240512"/>
            <a:ext cx="7053024" cy="60656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3369"/>
            <a:ext cx="12192000" cy="4846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87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5A2938-3C17-44E4-9E52-1E9C7F4A8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Details</a:t>
            </a:r>
          </a:p>
        </p:txBody>
      </p:sp>
    </p:spTree>
    <p:extLst>
      <p:ext uri="{BB962C8B-B14F-4D97-AF65-F5344CB8AC3E}">
        <p14:creationId xmlns:p14="http://schemas.microsoft.com/office/powerpoint/2010/main" val="1067117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BC8BEAE2-C1C6-4677-A0EF-4C89EEB4A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" y="176109"/>
            <a:ext cx="12188952" cy="65314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46B334-5484-4CC6-9739-69ABE0D73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150" y="309562"/>
            <a:ext cx="9029700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01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BC8BEAE2-C1C6-4677-A0EF-4C89EEB4A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" y="176109"/>
            <a:ext cx="12188952" cy="65314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5440B9-A8A6-188D-AEA1-A234C4DF7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45781" y="-767811"/>
            <a:ext cx="6635860" cy="83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BC8BEAE2-C1C6-4677-A0EF-4C89EEB4A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" y="176109"/>
            <a:ext cx="12188952" cy="65314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3026CC3A-1400-4038-9130-5BD4E6B10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743" y="197695"/>
            <a:ext cx="9981946" cy="648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29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3AE79A-6B95-44C3-B0A5-80E2F3E60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0358" y="0"/>
            <a:ext cx="465164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49FE10-080D-48D7-80FF-9A64D270A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551" y="2054942"/>
            <a:ext cx="4657449" cy="1828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5A2938-3C17-44E4-9E52-1E9C7F4A83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65806" y="2194560"/>
            <a:ext cx="4001729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4800" spc="150" dirty="0">
                <a:solidFill>
                  <a:schemeClr val="tx2"/>
                </a:solidFill>
              </a:rPr>
              <a:t>Bill’s Tree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A9E987-6859-4A62-922F-51B47D50D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4035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large tree next to a road&#10;&#10;Description automatically generated with medium confidence">
            <a:extLst>
              <a:ext uri="{FF2B5EF4-FFF2-40B4-BE49-F238E27FC236}">
                <a16:creationId xmlns:a16="http://schemas.microsoft.com/office/drawing/2014/main" id="{792FEDC3-4461-440E-BC85-D53E14DDF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92" y="598634"/>
            <a:ext cx="6091366" cy="561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60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3AE79A-6B95-44C3-B0A5-80E2F3E60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0358" y="0"/>
            <a:ext cx="465164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49FE10-080D-48D7-80FF-9A64D270A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551" y="2054942"/>
            <a:ext cx="4657449" cy="1828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5A2938-3C17-44E4-9E52-1E9C7F4A83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65806" y="2194560"/>
            <a:ext cx="4001729" cy="173934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en-US" sz="4800" spc="150" dirty="0">
                <a:solidFill>
                  <a:schemeClr val="tx2"/>
                </a:solidFill>
              </a:rPr>
              <a:t>Bill’s 1929 r/w monument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A9E987-6859-4A62-922F-51B47D50D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4035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E1D202-06B5-459A-8A06-24FDCF4C9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89" y="228600"/>
            <a:ext cx="4802022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06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5A2938-3C17-44E4-9E52-1E9C7F4A8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Plaques for Site</a:t>
            </a:r>
          </a:p>
        </p:txBody>
      </p:sp>
    </p:spTree>
    <p:extLst>
      <p:ext uri="{BB962C8B-B14F-4D97-AF65-F5344CB8AC3E}">
        <p14:creationId xmlns:p14="http://schemas.microsoft.com/office/powerpoint/2010/main" val="2881249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7C6EB3-AB17-44B0-ADC5-8B4605AF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6" y="284176"/>
            <a:ext cx="10577423" cy="1508760"/>
          </a:xfrm>
        </p:spPr>
        <p:txBody>
          <a:bodyPr/>
          <a:lstStyle/>
          <a:p>
            <a:r>
              <a:rPr lang="en-US" dirty="0"/>
              <a:t>Plaques for Story wall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4DD1E-6058-4E55-9CA7-19D10C14C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5343" y="1869440"/>
            <a:ext cx="10577081" cy="498856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F2E840-3992-49E4-A95A-EC9080E31075}"/>
              </a:ext>
            </a:extLst>
          </p:cNvPr>
          <p:cNvSpPr txBox="1"/>
          <p:nvPr/>
        </p:nvSpPr>
        <p:spPr>
          <a:xfrm>
            <a:off x="409576" y="1859340"/>
            <a:ext cx="1122997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Patrick Marsh History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Bill’s Story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Rotary and Patrick Marsh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Surveyor Story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Point of Beginning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 err="1"/>
              <a:t>Renk</a:t>
            </a:r>
            <a:r>
              <a:rPr lang="en-US" sz="2800" dirty="0"/>
              <a:t> Family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Proclamation for Bill/Young Eagles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Supporters Names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8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553098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7C6EB3-AB17-44B0-ADC5-8B4605AF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284176"/>
            <a:ext cx="10577424" cy="1258874"/>
          </a:xfrm>
        </p:spPr>
        <p:txBody>
          <a:bodyPr/>
          <a:lstStyle/>
          <a:p>
            <a:r>
              <a:rPr lang="en-US" dirty="0"/>
              <a:t>Example Plaque </a:t>
            </a:r>
            <a:br>
              <a:rPr lang="en-US" dirty="0"/>
            </a:br>
            <a:r>
              <a:rPr lang="en-US" sz="2800" dirty="0"/>
              <a:t>(with QR code for complete story)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4DD1E-6058-4E55-9CA7-19D10C14C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5343" y="1869440"/>
            <a:ext cx="10577081" cy="498856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F2E840-3992-49E4-A95A-EC9080E31075}"/>
              </a:ext>
            </a:extLst>
          </p:cNvPr>
          <p:cNvSpPr txBox="1"/>
          <p:nvPr/>
        </p:nvSpPr>
        <p:spPr>
          <a:xfrm>
            <a:off x="409575" y="1802190"/>
            <a:ext cx="1167765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This wall is a monument replicating the State of Wisconsin original Point of Beginning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From this point, all of Wisconsin was laid out and developed.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The wall is laid out as directional North Arrow, giving us directions.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William (Bill) Wambach, Professional Land Surveyor.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Land surveyors measure their projects everyday for all to use.  This monument shows only a small part of Bill’s many life accomplishments</a:t>
            </a:r>
            <a:r>
              <a:rPr lang="en-US" sz="2400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DCFE0E-2E04-4ACF-B000-BC84D0055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5938" y="284176"/>
            <a:ext cx="1936486" cy="145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02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7C6EB3-AB17-44B0-ADC5-8B4605AF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13" y="218442"/>
            <a:ext cx="9319297" cy="15087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Bill </a:t>
            </a:r>
            <a:br>
              <a:rPr lang="en-US" dirty="0"/>
            </a:br>
            <a:r>
              <a:rPr lang="en-US" dirty="0"/>
              <a:t>Wambach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4DD1E-6058-4E55-9CA7-19D10C14C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33284" y="1935845"/>
            <a:ext cx="4754880" cy="4206240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Font typeface="Wingdings" pitchFamily="2" charset="2"/>
              <a:buChar char=""/>
            </a:pPr>
            <a:endParaRPr lang="en-US" dirty="0"/>
          </a:p>
          <a:p>
            <a:pPr indent="-182880">
              <a:lnSpc>
                <a:spcPct val="90000"/>
              </a:lnSpc>
              <a:buFont typeface="Wingdings" pitchFamily="2" charset="2"/>
              <a:buChar char=""/>
            </a:pPr>
            <a:endParaRPr lang="en-US" dirty="0"/>
          </a:p>
          <a:p>
            <a:pPr indent="-182880">
              <a:lnSpc>
                <a:spcPct val="90000"/>
              </a:lnSpc>
              <a:buFont typeface="Wingdings" pitchFamily="2" charset="2"/>
              <a:buChar char=""/>
            </a:pPr>
            <a:endParaRPr lang="en-US" dirty="0"/>
          </a:p>
        </p:txBody>
      </p:sp>
      <p:pic>
        <p:nvPicPr>
          <p:cNvPr id="3" name="Picture 2" descr="A group of 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BE645B24-CABA-4DBE-83CC-222EE3E8D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2159">
            <a:off x="8519480" y="154158"/>
            <a:ext cx="3701350" cy="2618642"/>
          </a:xfrm>
          <a:prstGeom prst="rect">
            <a:avLst/>
          </a:prstGeom>
        </p:spPr>
      </p:pic>
      <p:pic>
        <p:nvPicPr>
          <p:cNvPr id="10" name="Picture 9" descr="A person in a red shirt&#10;&#10;Description automatically generated with low confidence">
            <a:extLst>
              <a:ext uri="{FF2B5EF4-FFF2-40B4-BE49-F238E27FC236}">
                <a16:creationId xmlns:a16="http://schemas.microsoft.com/office/drawing/2014/main" id="{14BEC2C3-3B69-43F8-B634-F5401D91C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025" y="221579"/>
            <a:ext cx="5354887" cy="2483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3AB237-5225-4004-907A-C84F96E1C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27711">
            <a:off x="92196" y="2571750"/>
            <a:ext cx="2409825" cy="4286250"/>
          </a:xfrm>
          <a:prstGeom prst="rect">
            <a:avLst/>
          </a:prstGeom>
        </p:spPr>
      </p:pic>
      <p:pic>
        <p:nvPicPr>
          <p:cNvPr id="15" name="Picture 14" descr="A picture containing text, person, standing, posing&#10;&#10;Description automatically generated">
            <a:extLst>
              <a:ext uri="{FF2B5EF4-FFF2-40B4-BE49-F238E27FC236}">
                <a16:creationId xmlns:a16="http://schemas.microsoft.com/office/drawing/2014/main" id="{EBA2EC71-B0A0-487C-8393-8CA8362CDA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77225">
            <a:off x="6129495" y="2716809"/>
            <a:ext cx="3268819" cy="2584066"/>
          </a:xfrm>
          <a:prstGeom prst="rect">
            <a:avLst/>
          </a:prstGeom>
        </p:spPr>
      </p:pic>
      <p:pic>
        <p:nvPicPr>
          <p:cNvPr id="17" name="Picture 16" descr="A picture containing text, person, person, indoor&#10;&#10;Description automatically generated">
            <a:extLst>
              <a:ext uri="{FF2B5EF4-FFF2-40B4-BE49-F238E27FC236}">
                <a16:creationId xmlns:a16="http://schemas.microsoft.com/office/drawing/2014/main" id="{91C7396C-17E2-4574-BED4-05E81218AB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64046">
            <a:off x="2815128" y="3317462"/>
            <a:ext cx="3307492" cy="2982768"/>
          </a:xfrm>
          <a:prstGeom prst="rect">
            <a:avLst/>
          </a:prstGeom>
        </p:spPr>
      </p:pic>
      <p:pic>
        <p:nvPicPr>
          <p:cNvPr id="25" name="Picture 2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6B4C575-9F9B-4187-B1F5-3576F82D2D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6148" y="4640936"/>
            <a:ext cx="3985852" cy="218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167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7C6EB3-AB17-44B0-ADC5-8B4605AFE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Patrick Marsh Project &amp; Support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4DD1E-6058-4E55-9CA7-19D10C14C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5343" y="1869440"/>
            <a:ext cx="10577081" cy="498856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F2E840-3992-49E4-A95A-EC9080E31075}"/>
              </a:ext>
            </a:extLst>
          </p:cNvPr>
          <p:cNvSpPr txBox="1"/>
          <p:nvPr/>
        </p:nvSpPr>
        <p:spPr>
          <a:xfrm>
            <a:off x="1202919" y="1859340"/>
            <a:ext cx="10369956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The project will start in the late summer/fall 2023 and will be completed by April/May of 2024	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Project Supporters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2800" dirty="0"/>
              <a:t>Groundswell Conservancy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2800" dirty="0"/>
              <a:t>City of Sun Prairie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2800" dirty="0"/>
              <a:t>Wisconsin Surveyors Association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2800" dirty="0"/>
              <a:t>Dane County Chapter of Surveyors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2800" dirty="0"/>
              <a:t>DNR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2800" dirty="0"/>
              <a:t>Sun Prairie Rotary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081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4D9C4F3-3A51-4F45-8A5D-AAD196BF7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7C6EB3-AB17-44B0-ADC5-8B4605AF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84176"/>
            <a:ext cx="4292487" cy="15087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Project Funding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4DD1E-6058-4E55-9CA7-19D10C14C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36" y="1915549"/>
            <a:ext cx="4572001" cy="495699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Total cost of project – approximately $75,000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Funds secured to-date</a:t>
            </a:r>
          </a:p>
          <a:p>
            <a:r>
              <a:rPr lang="en-US" dirty="0"/>
              <a:t>~$20,000 </a:t>
            </a:r>
          </a:p>
          <a:p>
            <a:r>
              <a:rPr lang="en-US" dirty="0"/>
              <a:t>$10,000 grant from District 6250</a:t>
            </a:r>
          </a:p>
          <a:p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4DBFBD2-23B9-4007-B82F-D0C394407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5190" y="0"/>
            <a:ext cx="756681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43C702-68FC-4471-B90F-BAD8119E79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4" r="9410"/>
          <a:stretch/>
        </p:blipFill>
        <p:spPr>
          <a:xfrm>
            <a:off x="5262368" y="598634"/>
            <a:ext cx="6283602" cy="561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12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7C6EB3-AB17-44B0-ADC5-8B4605AF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6" y="284176"/>
            <a:ext cx="10577423" cy="1458899"/>
          </a:xfrm>
        </p:spPr>
        <p:txBody>
          <a:bodyPr/>
          <a:lstStyle/>
          <a:p>
            <a:r>
              <a:rPr lang="en-US" dirty="0"/>
              <a:t>Why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4DD1E-6058-4E55-9CA7-19D10C14C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5343" y="1869440"/>
            <a:ext cx="10577081" cy="498856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F2E840-3992-49E4-A95A-EC9080E31075}"/>
              </a:ext>
            </a:extLst>
          </p:cNvPr>
          <p:cNvSpPr txBox="1"/>
          <p:nvPr/>
        </p:nvSpPr>
        <p:spPr>
          <a:xfrm>
            <a:off x="409576" y="1859340"/>
            <a:ext cx="11229975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Sun Prairie has partnered with Groundswell Conservancy on several projects at the Marsh already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2400" dirty="0"/>
              <a:t>Bird viewing platform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2400" dirty="0"/>
              <a:t>The construction of two board walks in the marsh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2400" dirty="0"/>
              <a:t>Controlled burns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2400" dirty="0"/>
              <a:t>Planting of wildflowers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2400" dirty="0"/>
              <a:t>Clean up of invasive species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An educational component for the students of Sun Prairie, the community and Dane County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Destination point for visitors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Continued preservation of the land for wildlife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Adds another dimension of what Patrick Marsh has to offer</a:t>
            </a:r>
          </a:p>
        </p:txBody>
      </p:sp>
    </p:spTree>
    <p:extLst>
      <p:ext uri="{BB962C8B-B14F-4D97-AF65-F5344CB8AC3E}">
        <p14:creationId xmlns:p14="http://schemas.microsoft.com/office/powerpoint/2010/main" val="34962276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7C6EB3-AB17-44B0-ADC5-8B4605AF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6" y="284176"/>
            <a:ext cx="10577423" cy="1458899"/>
          </a:xfrm>
        </p:spPr>
        <p:txBody>
          <a:bodyPr/>
          <a:lstStyle/>
          <a:p>
            <a:r>
              <a:rPr lang="en-US" dirty="0"/>
              <a:t>Why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4DD1E-6058-4E55-9CA7-19D10C14C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5343" y="1869440"/>
            <a:ext cx="10577081" cy="498856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F2E840-3992-49E4-A95A-EC9080E31075}"/>
              </a:ext>
            </a:extLst>
          </p:cNvPr>
          <p:cNvSpPr txBox="1"/>
          <p:nvPr/>
        </p:nvSpPr>
        <p:spPr>
          <a:xfrm>
            <a:off x="409576" y="1859340"/>
            <a:ext cx="11229975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Sun Prairie has partnered with Groundswell Conservancy on several projects at the Marsh already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2400" dirty="0"/>
              <a:t>Bird viewing platform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2400" dirty="0"/>
              <a:t>The construction of two board walks in the marsh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2400" dirty="0"/>
              <a:t>Controlled burns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2400" dirty="0"/>
              <a:t>Planting of wildflowers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2400" dirty="0"/>
              <a:t>Clean up of invasive species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An educational component for the students of Sun Prairie, the community and Dane County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Destination point for visitors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Continued preservation of the land for wildlife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Adds another dimension of what Patrick Marsh has to offer</a:t>
            </a:r>
          </a:p>
        </p:txBody>
      </p:sp>
    </p:spTree>
    <p:extLst>
      <p:ext uri="{BB962C8B-B14F-4D97-AF65-F5344CB8AC3E}">
        <p14:creationId xmlns:p14="http://schemas.microsoft.com/office/powerpoint/2010/main" val="30316496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7C6EB3-AB17-44B0-ADC5-8B4605AF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6" y="284176"/>
            <a:ext cx="10577423" cy="1458899"/>
          </a:xfrm>
        </p:spPr>
        <p:txBody>
          <a:bodyPr/>
          <a:lstStyle/>
          <a:p>
            <a:r>
              <a:rPr lang="en-US" dirty="0"/>
              <a:t>Next Steps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4DD1E-6058-4E55-9CA7-19D10C14C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5343" y="1869440"/>
            <a:ext cx="10577081" cy="498856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F2E840-3992-49E4-A95A-EC9080E31075}"/>
              </a:ext>
            </a:extLst>
          </p:cNvPr>
          <p:cNvSpPr txBox="1"/>
          <p:nvPr/>
        </p:nvSpPr>
        <p:spPr>
          <a:xfrm>
            <a:off x="409576" y="1859340"/>
            <a:ext cx="1122997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Approval of the land exchange by the NRB (June 2023)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Permits obtained from Town of Bristol for construction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Green light from City of Sun Prairie and Groundswell to move forward with the project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Continued fund raising for the remainder of the project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/>
              <a:t>Constructing the educational monument and viewing site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039240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438838-A3F9-4FF0-90ED-6D023FE8A5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6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7C6EB3-AB17-44B0-ADC5-8B4605AFE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Patrick Marsh Project </a:t>
            </a:r>
            <a:br>
              <a:rPr lang="en-US" dirty="0"/>
            </a:br>
            <a:r>
              <a:rPr lang="en-US" dirty="0"/>
              <a:t>Where do we Stand today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4DD1E-6058-4E55-9CA7-19D10C14C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5343" y="1869440"/>
            <a:ext cx="10577081" cy="498856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F2E840-3992-49E4-A95A-EC9080E31075}"/>
              </a:ext>
            </a:extLst>
          </p:cNvPr>
          <p:cNvSpPr txBox="1"/>
          <p:nvPr/>
        </p:nvSpPr>
        <p:spPr>
          <a:xfrm>
            <a:off x="1202919" y="1859340"/>
            <a:ext cx="1036995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DNR is collaborating with Groundswell Conservancy on land exchanges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Patrick Marsh based on location and other factors really doesn’t fit the DNR wildlife conservation model anymore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Jim Lemke, Real Estate Section Chief of DNR is working with our group and will present to the Natural Resource Board NBR for approval a land exchange proposal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Letters of support are being presented to the NRB in support of the land exchange and the project (~18 letters)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32592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5A2938-3C17-44E4-9E52-1E9C7F4A8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Patrick Marsh History</a:t>
            </a:r>
          </a:p>
        </p:txBody>
      </p:sp>
    </p:spTree>
    <p:extLst>
      <p:ext uri="{BB962C8B-B14F-4D97-AF65-F5344CB8AC3E}">
        <p14:creationId xmlns:p14="http://schemas.microsoft.com/office/powerpoint/2010/main" val="207063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7C6EB3-AB17-44B0-ADC5-8B4605AF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12" y="284176"/>
            <a:ext cx="10287088" cy="1508760"/>
          </a:xfrm>
        </p:spPr>
        <p:txBody>
          <a:bodyPr/>
          <a:lstStyle/>
          <a:p>
            <a:r>
              <a:rPr lang="en-US" dirty="0"/>
              <a:t>Patrick Marsh The History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4DD1E-6058-4E55-9CA7-19D10C14C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5343" y="1869440"/>
            <a:ext cx="10577081" cy="498856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F2E840-3992-49E4-A95A-EC9080E31075}"/>
              </a:ext>
            </a:extLst>
          </p:cNvPr>
          <p:cNvSpPr txBox="1"/>
          <p:nvPr/>
        </p:nvSpPr>
        <p:spPr>
          <a:xfrm>
            <a:off x="587022" y="1859340"/>
            <a:ext cx="1098585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A long dry spell from 1893 – 1910 dried up the marsh and crops of onions were planted on the bottom of the marsh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Drought often brought the water levels down and the muddy edges would fill with cattails and reeds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In 1965, a dry year prompted the adjacent landowners to pump the remaining water out of the marsh and plant crops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Since the landowners owned the underlying land, they were allowed to continue pumping the marsh dry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The marsh disappeared until 1991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18563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9A59D6AC-B583-4DCF-89D8-12F6A13BD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819A562-3A05-4F49-8985-6050DA5B3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cap="sq">
            <a:solidFill>
              <a:schemeClr val="bg1">
                <a:lumMod val="90000"/>
                <a:lumOff val="1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16BC1009-44B8-469B-8AB6-7A0642CC6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07EB39-5131-45D9-8DBD-C96ADF2B3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128" y="1123527"/>
            <a:ext cx="5999739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00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7C6EB3-AB17-44B0-ADC5-8B4605AF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81" y="284176"/>
            <a:ext cx="10435818" cy="1508760"/>
          </a:xfrm>
        </p:spPr>
        <p:txBody>
          <a:bodyPr/>
          <a:lstStyle/>
          <a:p>
            <a:r>
              <a:rPr lang="en-US" dirty="0"/>
              <a:t>Patrick Marsh The History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4DD1E-6058-4E55-9CA7-19D10C14C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125" y="1869440"/>
            <a:ext cx="11163299" cy="498856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F2E840-3992-49E4-A95A-EC9080E31075}"/>
              </a:ext>
            </a:extLst>
          </p:cNvPr>
          <p:cNvSpPr txBox="1"/>
          <p:nvPr/>
        </p:nvSpPr>
        <p:spPr>
          <a:xfrm>
            <a:off x="551181" y="1841242"/>
            <a:ext cx="1108519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The DOT was looking to replace wetlands destroyed in the expansion of Highway 151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Patrick Marsh was chosen as the State’s first wetland banking mitigation site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In 1991 the DOT purchased the land where Patrick Marsh used to exist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The DOT removed the drain tiles and disabled the pumps that drained the marsh and then transferred its 225 acres to the DNR to establish Patrick Marsh Wildlife Area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95014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7C6EB3-AB17-44B0-ADC5-8B4605AFE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Patrick Marsh The History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4DD1E-6058-4E55-9CA7-19D10C14C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5343" y="1869440"/>
            <a:ext cx="10577081" cy="498856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F2E840-3992-49E4-A95A-EC9080E31075}"/>
              </a:ext>
            </a:extLst>
          </p:cNvPr>
          <p:cNvSpPr txBox="1"/>
          <p:nvPr/>
        </p:nvSpPr>
        <p:spPr>
          <a:xfrm>
            <a:off x="409576" y="1888691"/>
            <a:ext cx="4315584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In 1991, 100 acres of water appeared with an average depth of 18 inches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/>
              <a:t>Thousands of ducks, geese and swans were observed that spring at the Patrick Marsh – the marsh was reborn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FE998-7F6A-41F8-BDEE-5C6E5DE97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954" y="2158449"/>
            <a:ext cx="7270046" cy="371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488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3818</TotalTime>
  <Words>1166</Words>
  <Application>Microsoft Office PowerPoint</Application>
  <PresentationFormat>Widescreen</PresentationFormat>
  <Paragraphs>176</Paragraphs>
  <Slides>35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Calibri</vt:lpstr>
      <vt:lpstr>Corbel</vt:lpstr>
      <vt:lpstr>Wingdings</vt:lpstr>
      <vt:lpstr>Banded</vt:lpstr>
      <vt:lpstr>Patrick Marsh  A Sun Prairie Rotary Project</vt:lpstr>
      <vt:lpstr>Patrick Marsh Project</vt:lpstr>
      <vt:lpstr>Bill  Wambach</vt:lpstr>
      <vt:lpstr>Patrick Marsh Project  Where do we Stand today</vt:lpstr>
      <vt:lpstr>Patrick Marsh History</vt:lpstr>
      <vt:lpstr>Patrick Marsh The History</vt:lpstr>
      <vt:lpstr>PowerPoint Presentation</vt:lpstr>
      <vt:lpstr>Patrick Marsh The History</vt:lpstr>
      <vt:lpstr>Patrick Marsh The History</vt:lpstr>
      <vt:lpstr>Surveyor’s Meander Corner at Patrick Marsh</vt:lpstr>
      <vt:lpstr>Surveyor’s Meander Corner at Patrick Marsh</vt:lpstr>
      <vt:lpstr>PowerPoint Presentation</vt:lpstr>
      <vt:lpstr>Wisconsin’s Original Point of Beginning</vt:lpstr>
      <vt:lpstr>The Original Point of Beginning</vt:lpstr>
      <vt:lpstr>Finding the point of beginning</vt:lpstr>
      <vt:lpstr>Patrick Marsh The History</vt:lpstr>
      <vt:lpstr>Original Point of Beginning</vt:lpstr>
      <vt:lpstr>PowerPoint Presentation</vt:lpstr>
      <vt:lpstr>The Original Point of Beginning</vt:lpstr>
      <vt:lpstr>A roadside “Point Of Beginning” wooden sign was erected</vt:lpstr>
      <vt:lpstr>Project Details</vt:lpstr>
      <vt:lpstr>PowerPoint Presentation</vt:lpstr>
      <vt:lpstr>PowerPoint Presentation</vt:lpstr>
      <vt:lpstr>PowerPoint Presentation</vt:lpstr>
      <vt:lpstr>Bill’s Tree</vt:lpstr>
      <vt:lpstr>Bill’s 1929 r/w monument</vt:lpstr>
      <vt:lpstr>Plaques for Site</vt:lpstr>
      <vt:lpstr>Plaques for Story wall</vt:lpstr>
      <vt:lpstr>Example Plaque  (with QR code for complete story)</vt:lpstr>
      <vt:lpstr>Patrick Marsh Project &amp; Support</vt:lpstr>
      <vt:lpstr>Project Funding</vt:lpstr>
      <vt:lpstr>Why </vt:lpstr>
      <vt:lpstr>Why </vt:lpstr>
      <vt:lpstr>Next Steps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Member Orientation</dc:title>
  <dc:creator>Schroeder, Anna M</dc:creator>
  <cp:lastModifiedBy>Katie Carroll</cp:lastModifiedBy>
  <cp:revision>71</cp:revision>
  <dcterms:created xsi:type="dcterms:W3CDTF">2020-11-12T04:47:20Z</dcterms:created>
  <dcterms:modified xsi:type="dcterms:W3CDTF">2023-12-04T21:52:54Z</dcterms:modified>
</cp:coreProperties>
</file>